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0" r:id="rId2"/>
    <p:sldId id="580" r:id="rId3"/>
    <p:sldId id="582" r:id="rId4"/>
    <p:sldId id="581" r:id="rId5"/>
    <p:sldId id="583" r:id="rId6"/>
    <p:sldId id="585" r:id="rId7"/>
    <p:sldId id="584" r:id="rId8"/>
    <p:sldId id="587" r:id="rId9"/>
    <p:sldId id="588" r:id="rId10"/>
    <p:sldId id="589" r:id="rId11"/>
    <p:sldId id="586" r:id="rId12"/>
    <p:sldId id="567" r:id="rId13"/>
    <p:sldId id="573" r:id="rId14"/>
    <p:sldId id="574" r:id="rId15"/>
    <p:sldId id="575" r:id="rId16"/>
    <p:sldId id="576" r:id="rId17"/>
    <p:sldId id="568" r:id="rId18"/>
    <p:sldId id="569" r:id="rId19"/>
    <p:sldId id="577" r:id="rId20"/>
    <p:sldId id="570" r:id="rId21"/>
    <p:sldId id="571" r:id="rId22"/>
    <p:sldId id="572" r:id="rId23"/>
    <p:sldId id="578" r:id="rId24"/>
    <p:sldId id="579" r:id="rId25"/>
    <p:sldId id="262" r:id="rId26"/>
  </p:sldIdLst>
  <p:sldSz cx="9906000" cy="6858000" type="A4"/>
  <p:notesSz cx="6794500" cy="99314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1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7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>
          <p15:clr>
            <a:srgbClr val="A4A3A4"/>
          </p15:clr>
        </p15:guide>
        <p15:guide id="2" pos="3122">
          <p15:clr>
            <a:srgbClr val="A4A3A4"/>
          </p15:clr>
        </p15:guide>
        <p15:guide id="3" pos="31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FF0066"/>
    <a:srgbClr val="FF66FF"/>
    <a:srgbClr val="6785C1"/>
    <a:srgbClr val="D9ECF3"/>
    <a:srgbClr val="C2CEE6"/>
    <a:srgbClr val="E1E7F3"/>
    <a:srgbClr val="A4B6DA"/>
    <a:srgbClr val="00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07" autoAdjust="0"/>
    <p:restoredTop sz="94670" autoAdjust="0"/>
  </p:normalViewPr>
  <p:slideViewPr>
    <p:cSldViewPr snapToGrid="0" showGuides="1">
      <p:cViewPr varScale="1">
        <p:scale>
          <a:sx n="120" d="100"/>
          <a:sy n="120" d="100"/>
        </p:scale>
        <p:origin x="708" y="24"/>
      </p:cViewPr>
      <p:guideLst>
        <p:guide orient="horz" pos="2199"/>
        <p:guide pos="3122"/>
        <p:guide pos="3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2328" y="-90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2B6FBF4-992E-4DE4-8B17-79FF33E32891}" type="datetime1">
              <a:rPr lang="ja-JP" altLang="en-US" smtClean="0"/>
              <a:pPr/>
              <a:t>2018/10/17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72825E8-8F73-8141-9884-9E441E953D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53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BF85FC-8442-49C4-946E-2FF30A894B77}" type="datetime1">
              <a:rPr lang="ja-JP" altLang="en-US" smtClean="0"/>
              <a:pPr/>
              <a:t>2018/10/17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1" y="4717416"/>
            <a:ext cx="5435600" cy="446913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33107"/>
            <a:ext cx="2944283" cy="49657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D2226E8-6E60-C943-AEE2-C58FEC61A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815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1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9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3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6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0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FF8C7C6-4671-47D9-AA0A-808DB8E0361C}" type="datetime1">
              <a:rPr lang="ja-JP" altLang="en-US" smtClean="0"/>
              <a:pPr/>
              <a:t>2018/10/17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1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2A3FBF6-1150-4043-BB1E-C11E34A93EBB}" type="datetime1">
              <a:rPr lang="ja-JP" altLang="en-US" smtClean="0"/>
              <a:pPr/>
              <a:t>2018/10/17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8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2346055" y="0"/>
            <a:ext cx="7559945" cy="3367021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8322" y="197135"/>
            <a:ext cx="1977376" cy="94593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buNone/>
              <a:defRPr sz="13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○○○○　御中</a:t>
            </a:r>
            <a:endParaRPr lang="en-US" altLang="ja-JP" dirty="0" smtClean="0"/>
          </a:p>
          <a:p>
            <a:r>
              <a:rPr lang="ja-JP" altLang="en-US" dirty="0" smtClean="0"/>
              <a:t>（クライアント名）</a:t>
            </a:r>
            <a:endParaRPr lang="en-US" altLang="ja-JP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-255" y="6751106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43" name="Picture 42" descr="NTT_Title_Slide_w_Im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23243"/>
            <a:ext cx="2355901" cy="2308024"/>
          </a:xfrm>
          <a:prstGeom prst="rect">
            <a:avLst/>
          </a:prstGeom>
        </p:spPr>
      </p:pic>
      <p:pic>
        <p:nvPicPr>
          <p:cNvPr id="44" name="Picture 43" descr="NTT_logo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0542" y="6185858"/>
            <a:ext cx="1567776" cy="224161"/>
          </a:xfrm>
          <a:prstGeom prst="rect">
            <a:avLst/>
          </a:prstGeom>
        </p:spPr>
      </p:pic>
      <p:sp>
        <p:nvSpPr>
          <p:cNvPr id="45" name="Rectangle 44"/>
          <p:cNvSpPr/>
          <p:nvPr userDrawn="1"/>
        </p:nvSpPr>
        <p:spPr>
          <a:xfrm>
            <a:off x="2348132" y="4469773"/>
            <a:ext cx="7557868" cy="1162617"/>
          </a:xfrm>
          <a:prstGeom prst="rect">
            <a:avLst/>
          </a:prstGeom>
          <a:solidFill>
            <a:srgbClr val="C2CEE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2346569" y="3324742"/>
            <a:ext cx="7559431" cy="11521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4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12959" y="4649021"/>
            <a:ext cx="6997317" cy="94730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○○○○年○○月○○日</a:t>
            </a:r>
          </a:p>
          <a:p>
            <a:pPr lvl="0"/>
            <a:r>
              <a:rPr lang="ja-JP" altLang="en-US" dirty="0" smtClean="0"/>
              <a:t>株式会社ＮＴＴデータ</a:t>
            </a:r>
          </a:p>
          <a:p>
            <a:pPr lvl="0"/>
            <a:r>
              <a:rPr lang="ja-JP" altLang="en-US" dirty="0" smtClean="0"/>
              <a:t>○○ ○○ ○○ ○○</a:t>
            </a:r>
            <a:endParaRPr lang="en-US" altLang="ja-JP" dirty="0"/>
          </a:p>
        </p:txBody>
      </p:sp>
      <p:sp>
        <p:nvSpPr>
          <p:cNvPr id="48" name="Title 1"/>
          <p:cNvSpPr>
            <a:spLocks noGrp="1"/>
          </p:cNvSpPr>
          <p:nvPr>
            <p:ph type="title" hasCustomPrompt="1"/>
          </p:nvPr>
        </p:nvSpPr>
        <p:spPr>
          <a:xfrm>
            <a:off x="2612959" y="3543129"/>
            <a:ext cx="6997317" cy="900109"/>
          </a:xfrm>
          <a:prstGeom prst="rect">
            <a:avLst/>
          </a:prstGeom>
          <a:ln>
            <a:noFill/>
          </a:ln>
        </p:spPr>
        <p:txBody>
          <a:bodyPr lIns="84024" tIns="42012" rIns="84024" bIns="42012" anchor="t">
            <a:normAutofit/>
          </a:bodyPr>
          <a:lstStyle>
            <a:lvl1pPr algn="l">
              <a:spcAft>
                <a:spcPts val="0"/>
              </a:spcAft>
              <a:defRPr sz="2000" b="0" i="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スライド（イメージ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8322" y="197135"/>
            <a:ext cx="1977376" cy="94593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buNone/>
              <a:defRPr sz="13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 smtClean="0"/>
              <a:t>○○○○　御中</a:t>
            </a:r>
            <a:endParaRPr lang="en-US" altLang="ja-JP" dirty="0" smtClean="0"/>
          </a:p>
          <a:p>
            <a:r>
              <a:rPr lang="ja-JP" altLang="en-US" dirty="0" smtClean="0"/>
              <a:t>（クライアント名）</a:t>
            </a:r>
            <a:endParaRPr lang="en-US" altLang="ja-JP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255" y="6751106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19" name="Picture 18" descr="NTT_Title_Slide_w_Im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23243"/>
            <a:ext cx="2355901" cy="230802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348132" y="4469773"/>
            <a:ext cx="7557868" cy="1162617"/>
          </a:xfrm>
          <a:prstGeom prst="rect">
            <a:avLst/>
          </a:prstGeom>
          <a:solidFill>
            <a:srgbClr val="C2CEE6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2346569" y="3324742"/>
            <a:ext cx="7559431" cy="11521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12959" y="4649021"/>
            <a:ext cx="6997317" cy="947307"/>
          </a:xfrm>
          <a:prstGeom prst="rect">
            <a:avLst/>
          </a:prstGeom>
        </p:spPr>
        <p:txBody>
          <a:bodyPr lIns="84024" tIns="42012" rIns="84024" bIns="42012" anchor="t">
            <a:normAutofit/>
          </a:bodyPr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accent2"/>
                </a:solidFill>
              </a:defRPr>
            </a:lvl1pPr>
            <a:lvl2pPr marL="4201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4024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603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8048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0060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207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40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6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 smtClean="0"/>
              <a:t>○○○○年○○月○○日</a:t>
            </a:r>
          </a:p>
          <a:p>
            <a:pPr lvl="0"/>
            <a:r>
              <a:rPr lang="ja-JP" altLang="en-US" dirty="0" smtClean="0"/>
              <a:t>株式会社ＮＴＴデータ</a:t>
            </a:r>
          </a:p>
          <a:p>
            <a:pPr lvl="0"/>
            <a:r>
              <a:rPr lang="ja-JP" altLang="en-US" dirty="0" smtClean="0"/>
              <a:t>○○ ○○ ○○ ○○</a:t>
            </a:r>
            <a:endParaRPr lang="en-US" altLang="ja-JP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612959" y="3543129"/>
            <a:ext cx="6997317" cy="900109"/>
          </a:xfrm>
          <a:prstGeom prst="rect">
            <a:avLst/>
          </a:prstGeom>
          <a:ln>
            <a:noFill/>
          </a:ln>
        </p:spPr>
        <p:txBody>
          <a:bodyPr lIns="84024" tIns="42012" rIns="84024" bIns="42012" anchor="t">
            <a:normAutofit/>
          </a:bodyPr>
          <a:lstStyle>
            <a:lvl1pPr algn="l">
              <a:spcAft>
                <a:spcPts val="0"/>
              </a:spcAft>
              <a:defRPr sz="2000" b="0" i="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en-US" dirty="0"/>
          </a:p>
        </p:txBody>
      </p:sp>
      <p:pic>
        <p:nvPicPr>
          <p:cNvPr id="36" name="Picture 35" descr="NTT_logo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30542" y="6185858"/>
            <a:ext cx="1567776" cy="224161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55" y="360"/>
            <a:ext cx="7559945" cy="33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62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インデック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1"/>
          <p:cNvGrpSpPr/>
          <p:nvPr userDrawn="1"/>
        </p:nvGrpSpPr>
        <p:grpSpPr>
          <a:xfrm>
            <a:off x="0" y="6738104"/>
            <a:ext cx="9906000" cy="119896"/>
            <a:chOff x="0" y="6731877"/>
            <a:chExt cx="10688638" cy="132052"/>
          </a:xfrm>
        </p:grpSpPr>
        <p:sp>
          <p:nvSpPr>
            <p:cNvPr id="29" name="Rectangle 52"/>
            <p:cNvSpPr/>
            <p:nvPr userDrawn="1"/>
          </p:nvSpPr>
          <p:spPr>
            <a:xfrm>
              <a:off x="0" y="6731877"/>
              <a:ext cx="10688638" cy="132052"/>
            </a:xfrm>
            <a:prstGeom prst="rect">
              <a:avLst/>
            </a:prstGeom>
            <a:solidFill>
              <a:srgbClr val="E1E7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103"/>
            <p:cNvGrpSpPr/>
            <p:nvPr userDrawn="1"/>
          </p:nvGrpSpPr>
          <p:grpSpPr>
            <a:xfrm>
              <a:off x="0" y="6731877"/>
              <a:ext cx="735013" cy="132052"/>
              <a:chOff x="0" y="6296155"/>
              <a:chExt cx="735013" cy="132052"/>
            </a:xfrm>
          </p:grpSpPr>
          <p:sp>
            <p:nvSpPr>
              <p:cNvPr id="31" name="Rectangle 54"/>
              <p:cNvSpPr/>
              <p:nvPr userDrawn="1"/>
            </p:nvSpPr>
            <p:spPr>
              <a:xfrm>
                <a:off x="612511" y="6296155"/>
                <a:ext cx="122502" cy="132052"/>
              </a:xfrm>
              <a:prstGeom prst="rect">
                <a:avLst/>
              </a:prstGeom>
              <a:solidFill>
                <a:srgbClr val="E6B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5"/>
              <p:cNvSpPr/>
              <p:nvPr userDrawn="1"/>
            </p:nvSpPr>
            <p:spPr>
              <a:xfrm>
                <a:off x="490009" y="6296155"/>
                <a:ext cx="122502" cy="132052"/>
              </a:xfrm>
              <a:prstGeom prst="rect">
                <a:avLst/>
              </a:prstGeom>
              <a:solidFill>
                <a:srgbClr val="C9695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Rectangle 56"/>
              <p:cNvSpPr/>
              <p:nvPr userDrawn="1"/>
            </p:nvSpPr>
            <p:spPr>
              <a:xfrm>
                <a:off x="367507" y="6296155"/>
                <a:ext cx="122502" cy="132052"/>
              </a:xfrm>
              <a:prstGeom prst="rect">
                <a:avLst/>
              </a:prstGeom>
              <a:solidFill>
                <a:srgbClr val="6785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57"/>
              <p:cNvSpPr/>
              <p:nvPr userDrawn="1"/>
            </p:nvSpPr>
            <p:spPr>
              <a:xfrm>
                <a:off x="245004" y="6296155"/>
                <a:ext cx="122502" cy="132052"/>
              </a:xfrm>
              <a:prstGeom prst="rect">
                <a:avLst/>
              </a:prstGeom>
              <a:solidFill>
                <a:srgbClr val="0080B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58"/>
              <p:cNvSpPr/>
              <p:nvPr userDrawn="1"/>
            </p:nvSpPr>
            <p:spPr>
              <a:xfrm>
                <a:off x="122502" y="6296155"/>
                <a:ext cx="122502" cy="132052"/>
              </a:xfrm>
              <a:prstGeom prst="rect">
                <a:avLst/>
              </a:prstGeom>
              <a:solidFill>
                <a:srgbClr val="6F77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59"/>
              <p:cNvSpPr/>
              <p:nvPr userDrawn="1"/>
            </p:nvSpPr>
            <p:spPr>
              <a:xfrm>
                <a:off x="0" y="6296155"/>
                <a:ext cx="122502" cy="132052"/>
              </a:xfrm>
              <a:prstGeom prst="rect">
                <a:avLst/>
              </a:prstGeom>
              <a:solidFill>
                <a:srgbClr val="3F497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0"/>
          <p:cNvSpPr/>
          <p:nvPr userDrawn="1"/>
        </p:nvSpPr>
        <p:spPr>
          <a:xfrm>
            <a:off x="0" y="0"/>
            <a:ext cx="8380302" cy="66418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5" name="Rectangle 40"/>
          <p:cNvSpPr/>
          <p:nvPr userDrawn="1"/>
        </p:nvSpPr>
        <p:spPr>
          <a:xfrm>
            <a:off x="8380597" y="0"/>
            <a:ext cx="1525403" cy="664180"/>
          </a:xfrm>
          <a:prstGeom prst="rect">
            <a:avLst/>
          </a:prstGeom>
          <a:solidFill>
            <a:srgbClr val="E1E7F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6" name="Picture 41" descr="NTT_logo_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4211" y="281447"/>
            <a:ext cx="1161001" cy="165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16" name="TextBox 36"/>
          <p:cNvSpPr txBox="1"/>
          <p:nvPr userDrawn="1"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7" name="TextBox 37"/>
          <p:cNvSpPr txBox="1"/>
          <p:nvPr userDrawn="1"/>
        </p:nvSpPr>
        <p:spPr>
          <a:xfrm>
            <a:off x="711926" y="6757105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altLang="ja-JP" sz="600" dirty="0" smtClean="0">
                <a:latin typeface="Arial"/>
                <a:cs typeface="Arial"/>
              </a:rPr>
              <a:t>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74785" y="1273519"/>
            <a:ext cx="8935491" cy="4653361"/>
          </a:xfrm>
          <a:prstGeom prst="rect">
            <a:avLst/>
          </a:prstGeom>
        </p:spPr>
        <p:txBody>
          <a:bodyPr lIns="168048" tIns="42012" rIns="84024" bIns="42012">
            <a:normAutofit/>
          </a:bodyPr>
          <a:lstStyle>
            <a:lvl1pPr marL="420121" marR="0" indent="-420121" algn="l" defTabSz="42012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800">
                <a:latin typeface="+mn-ea"/>
                <a:ea typeface="+mn-ea"/>
              </a:defRPr>
            </a:lvl1pPr>
            <a:lvl2pPr marL="840242" indent="-420121">
              <a:buFont typeface="+mj-lt"/>
              <a:buAutoNum type="arabicPeriod"/>
              <a:defRPr/>
            </a:lvl2pPr>
            <a:lvl3pPr marL="1260363" indent="-420121">
              <a:buFont typeface="+mj-lt"/>
              <a:buAutoNum type="arabicPeriod"/>
              <a:defRPr/>
            </a:lvl3pPr>
            <a:lvl4pPr marL="1575454" indent="-315091">
              <a:buFont typeface="+mj-lt"/>
              <a:buAutoNum type="arabicPeriod"/>
              <a:defRPr/>
            </a:lvl4pPr>
            <a:lvl5pPr marL="1995575" indent="-315091">
              <a:buFont typeface="+mj-lt"/>
              <a:buAutoNum type="arabicPeriod"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pic>
        <p:nvPicPr>
          <p:cNvPr id="19" name="Picture 31" descr="NTT_Title_and_Content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77957" cy="6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TT_Section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045070"/>
            <a:ext cx="1415235" cy="1386475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234" y="6743488"/>
            <a:ext cx="9905766" cy="114513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0" y="6753242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409654" y="2045743"/>
            <a:ext cx="8496346" cy="69473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024" tIns="42012" rIns="84024" bIns="42012" anchor="ctr"/>
          <a:lstStyle/>
          <a:p>
            <a:pPr marL="0" marR="0" lvl="0" indent="0" algn="l" defTabSz="840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410370" y="2740479"/>
            <a:ext cx="8495630" cy="691404"/>
          </a:xfrm>
          <a:prstGeom prst="rect">
            <a:avLst/>
          </a:prstGeom>
          <a:solidFill>
            <a:srgbClr val="A4B6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530112" y="2061238"/>
            <a:ext cx="7491659" cy="662074"/>
          </a:xfrm>
          <a:prstGeom prst="rect">
            <a:avLst/>
          </a:prstGeom>
        </p:spPr>
        <p:txBody>
          <a:bodyPr lIns="84024" tIns="42012" rIns="84024" bIns="42012" anchor="ctr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sz="2000" smtClean="0"/>
              <a:t>マスター タイトルの書式設定</a:t>
            </a:r>
            <a:endParaRPr lang="en-US" sz="20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>
          <a:xfrm>
            <a:off x="297366" y="944176"/>
            <a:ext cx="9337288" cy="55607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682526" indent="-225392">
              <a:buFont typeface="Wingdings" pitchFamily="2" charset="2"/>
              <a:buChar char="Ø"/>
              <a:defRPr/>
            </a:lvl2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>
          <a:xfrm>
            <a:off x="297366" y="944060"/>
            <a:ext cx="4497658" cy="55607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682526" indent="-225392">
              <a:buFont typeface="Wingdings" pitchFamily="2" charset="2"/>
              <a:buChar char="Ø"/>
              <a:defRPr/>
            </a:lvl2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5151863" y="944060"/>
            <a:ext cx="4505325" cy="5561013"/>
          </a:xfrm>
          <a:prstGeom prst="rect">
            <a:avLst/>
          </a:prstGeom>
        </p:spPr>
        <p:txBody>
          <a:bodyPr/>
          <a:lstStyle>
            <a:lvl1pPr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marL="0" lvl="0" indent="0">
              <a:buFontTx/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buFontTx/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758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291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41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ブランド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-255" y="6129641"/>
            <a:ext cx="2371673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2011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2" y="0"/>
            <a:ext cx="2355901" cy="685800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9" name="Picture 8" descr="NTT_Brand_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77871"/>
            <a:ext cx="2355901" cy="230802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0" y="6753242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 </a:t>
            </a:r>
            <a:r>
              <a:rPr lang="en-US" sz="600" baseline="0" dirty="0" smtClean="0">
                <a:latin typeface="Arial"/>
                <a:cs typeface="Arial"/>
              </a:rPr>
              <a:t>NTT DATA Corporation</a:t>
            </a:r>
            <a:endParaRPr lang="en-US" sz="600" dirty="0">
              <a:latin typeface="Arial"/>
              <a:cs typeface="Arial"/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97" y="2842015"/>
            <a:ext cx="4350919" cy="1119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/>
          <p:nvPr/>
        </p:nvSpPr>
        <p:spPr>
          <a:xfrm>
            <a:off x="0" y="0"/>
            <a:ext cx="8379887" cy="664180"/>
          </a:xfrm>
          <a:prstGeom prst="rect">
            <a:avLst/>
          </a:prstGeom>
          <a:solidFill>
            <a:srgbClr val="E1E7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7" name="Picture 31" descr="NTT_Title_and_Conten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77957" cy="664180"/>
          </a:xfrm>
          <a:prstGeom prst="rect">
            <a:avLst/>
          </a:prstGeom>
        </p:spPr>
      </p:pic>
      <p:sp>
        <p:nvSpPr>
          <p:cNvPr id="8" name="Rectangle 32"/>
          <p:cNvSpPr/>
          <p:nvPr/>
        </p:nvSpPr>
        <p:spPr>
          <a:xfrm>
            <a:off x="8380597" y="0"/>
            <a:ext cx="1525403" cy="664180"/>
          </a:xfrm>
          <a:prstGeom prst="rect">
            <a:avLst/>
          </a:prstGeom>
          <a:solidFill>
            <a:srgbClr val="E1E7F3">
              <a:alpha val="4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/>
          <a:lstStyle/>
          <a:p>
            <a:pPr algn="ctr"/>
            <a:endParaRPr lang="en-US"/>
          </a:p>
        </p:txBody>
      </p:sp>
      <p:pic>
        <p:nvPicPr>
          <p:cNvPr id="9" name="Picture 33" descr="NTT_logo_RGB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4211" y="281447"/>
            <a:ext cx="1161001" cy="165999"/>
          </a:xfrm>
          <a:prstGeom prst="rect">
            <a:avLst/>
          </a:prstGeom>
        </p:spPr>
      </p:pic>
      <p:grpSp>
        <p:nvGrpSpPr>
          <p:cNvPr id="10" name="Group 51"/>
          <p:cNvGrpSpPr/>
          <p:nvPr/>
        </p:nvGrpSpPr>
        <p:grpSpPr>
          <a:xfrm>
            <a:off x="0" y="6738104"/>
            <a:ext cx="9906000" cy="119896"/>
            <a:chOff x="0" y="6731877"/>
            <a:chExt cx="10688638" cy="132052"/>
          </a:xfrm>
        </p:grpSpPr>
        <p:sp>
          <p:nvSpPr>
            <p:cNvPr id="11" name="Rectangle 52"/>
            <p:cNvSpPr/>
            <p:nvPr userDrawn="1"/>
          </p:nvSpPr>
          <p:spPr>
            <a:xfrm>
              <a:off x="0" y="6731877"/>
              <a:ext cx="10688638" cy="132052"/>
            </a:xfrm>
            <a:prstGeom prst="rect">
              <a:avLst/>
            </a:prstGeom>
            <a:solidFill>
              <a:srgbClr val="E1E7F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3"/>
            <p:cNvGrpSpPr/>
            <p:nvPr userDrawn="1"/>
          </p:nvGrpSpPr>
          <p:grpSpPr>
            <a:xfrm>
              <a:off x="0" y="6731877"/>
              <a:ext cx="735013" cy="132052"/>
              <a:chOff x="0" y="6296155"/>
              <a:chExt cx="735013" cy="132052"/>
            </a:xfrm>
          </p:grpSpPr>
          <p:sp>
            <p:nvSpPr>
              <p:cNvPr id="13" name="Rectangle 54"/>
              <p:cNvSpPr/>
              <p:nvPr userDrawn="1"/>
            </p:nvSpPr>
            <p:spPr>
              <a:xfrm>
                <a:off x="612511" y="6296155"/>
                <a:ext cx="122502" cy="132052"/>
              </a:xfrm>
              <a:prstGeom prst="rect">
                <a:avLst/>
              </a:prstGeom>
              <a:solidFill>
                <a:srgbClr val="E6B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55"/>
              <p:cNvSpPr/>
              <p:nvPr userDrawn="1"/>
            </p:nvSpPr>
            <p:spPr>
              <a:xfrm>
                <a:off x="490009" y="6296155"/>
                <a:ext cx="122502" cy="132052"/>
              </a:xfrm>
              <a:prstGeom prst="rect">
                <a:avLst/>
              </a:prstGeom>
              <a:solidFill>
                <a:srgbClr val="C9695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56"/>
              <p:cNvSpPr/>
              <p:nvPr userDrawn="1"/>
            </p:nvSpPr>
            <p:spPr>
              <a:xfrm>
                <a:off x="367507" y="6296155"/>
                <a:ext cx="122502" cy="132052"/>
              </a:xfrm>
              <a:prstGeom prst="rect">
                <a:avLst/>
              </a:prstGeom>
              <a:solidFill>
                <a:srgbClr val="6785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57"/>
              <p:cNvSpPr/>
              <p:nvPr userDrawn="1"/>
            </p:nvSpPr>
            <p:spPr>
              <a:xfrm>
                <a:off x="245004" y="6296155"/>
                <a:ext cx="122502" cy="132052"/>
              </a:xfrm>
              <a:prstGeom prst="rect">
                <a:avLst/>
              </a:prstGeom>
              <a:solidFill>
                <a:srgbClr val="0080B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58"/>
              <p:cNvSpPr/>
              <p:nvPr userDrawn="1"/>
            </p:nvSpPr>
            <p:spPr>
              <a:xfrm>
                <a:off x="122502" y="6296155"/>
                <a:ext cx="122502" cy="132052"/>
              </a:xfrm>
              <a:prstGeom prst="rect">
                <a:avLst/>
              </a:prstGeom>
              <a:solidFill>
                <a:srgbClr val="6F77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59"/>
              <p:cNvSpPr/>
              <p:nvPr userDrawn="1"/>
            </p:nvSpPr>
            <p:spPr>
              <a:xfrm>
                <a:off x="0" y="6296155"/>
                <a:ext cx="122502" cy="132052"/>
              </a:xfrm>
              <a:prstGeom prst="rect">
                <a:avLst/>
              </a:prstGeom>
              <a:solidFill>
                <a:srgbClr val="3F497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8402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60"/>
          <p:cNvSpPr txBox="1"/>
          <p:nvPr/>
        </p:nvSpPr>
        <p:spPr>
          <a:xfrm>
            <a:off x="9612906" y="6742237"/>
            <a:ext cx="293094" cy="123111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fld id="{B81353C4-87EF-784D-9B49-76D7931112DF}" type="slidenum">
              <a:rPr lang="en-US" sz="800" smtClean="0">
                <a:latin typeface="Arial"/>
                <a:cs typeface="Arial"/>
              </a:rPr>
              <a:pPr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20" name="TextBox 61"/>
          <p:cNvSpPr txBox="1"/>
          <p:nvPr/>
        </p:nvSpPr>
        <p:spPr>
          <a:xfrm>
            <a:off x="711926" y="6757105"/>
            <a:ext cx="2189236" cy="92333"/>
          </a:xfrm>
          <a:prstGeom prst="rect">
            <a:avLst/>
          </a:prstGeom>
          <a:noFill/>
        </p:spPr>
        <p:txBody>
          <a:bodyPr wrap="square" lIns="84024" tIns="0" rIns="84024" bIns="0" rtlCol="0">
            <a:spAutoFit/>
          </a:bodyPr>
          <a:lstStyle/>
          <a:p>
            <a:r>
              <a:rPr lang="en-US" sz="600" dirty="0" smtClean="0">
                <a:latin typeface="Arial"/>
                <a:cs typeface="Arial"/>
              </a:rPr>
              <a:t>Copyright © 2016</a:t>
            </a:r>
            <a:r>
              <a:rPr lang="en-US" sz="600" baseline="0" dirty="0" smtClean="0">
                <a:latin typeface="Arial"/>
                <a:cs typeface="Arial"/>
              </a:rPr>
              <a:t> NTT DATA Corporation</a:t>
            </a:r>
            <a:endParaRPr lang="en-US" sz="600" dirty="0">
              <a:latin typeface="Arial"/>
              <a:cs typeface="Arial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78251" y="0"/>
            <a:ext cx="7625690" cy="664180"/>
          </a:xfrm>
          <a:prstGeom prst="rect">
            <a:avLst/>
          </a:prstGeom>
          <a:noFill/>
        </p:spPr>
        <p:txBody>
          <a:bodyPr vert="horz" lIns="168048" tIns="42012" rIns="168048" bIns="42012" anchor="ctr" anchorCtr="0">
            <a:normAutofit/>
          </a:bodyPr>
          <a:lstStyle/>
          <a:p>
            <a:pPr marL="0" lvl="0" indent="0">
              <a:spcBef>
                <a:spcPct val="20000"/>
              </a:spcBef>
              <a:buFont typeface="Arial"/>
            </a:pPr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2" r:id="rId2"/>
    <p:sldLayoutId id="2147483685" r:id="rId3"/>
    <p:sldLayoutId id="2147483673" r:id="rId4"/>
    <p:sldLayoutId id="2147483683" r:id="rId5"/>
    <p:sldLayoutId id="2147483688" r:id="rId6"/>
    <p:sldLayoutId id="2147483686" r:id="rId7"/>
    <p:sldLayoutId id="2147483687" r:id="rId8"/>
    <p:sldLayoutId id="214748367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133" rtl="0" eaLnBrk="1" latinLnBrk="0" hangingPunct="1">
        <a:spcBef>
          <a:spcPct val="0"/>
        </a:spcBef>
        <a:buNone/>
        <a:defRPr kumimoji="1" lang="ja-JP" altLang="en-US" sz="2000" kern="1200" baseline="0" smtClean="0">
          <a:solidFill>
            <a:schemeClr val="tx1"/>
          </a:solidFill>
          <a:latin typeface="+mn-ea"/>
          <a:ea typeface="+mn-ea"/>
          <a:cs typeface="+mn-cs"/>
        </a:defRPr>
      </a:lvl1pPr>
    </p:titleStyle>
    <p:bodyStyle>
      <a:lvl1pPr marL="169838" indent="-169838" algn="l" defTabSz="457133" rtl="0" eaLnBrk="1" latinLnBrk="0" hangingPunct="1">
        <a:spcBef>
          <a:spcPct val="20000"/>
        </a:spcBef>
        <a:buFont typeface="Arial"/>
        <a:buChar char="•"/>
        <a:defRPr kumimoji="1" lang="ja-JP" altLang="en-US" sz="2000" kern="1200" smtClean="0">
          <a:solidFill>
            <a:schemeClr val="tx1"/>
          </a:solidFill>
          <a:latin typeface="+mn-ea"/>
          <a:ea typeface="+mn-ea"/>
          <a:cs typeface="+mn-cs"/>
        </a:defRPr>
      </a:lvl1pPr>
      <a:lvl2pPr marL="682526" indent="-225392" algn="l" defTabSz="457133" rtl="0" eaLnBrk="1" latinLnBrk="0" hangingPunct="1">
        <a:spcBef>
          <a:spcPct val="20000"/>
        </a:spcBef>
        <a:buFont typeface="Arial"/>
        <a:buChar char="–"/>
        <a:defRPr kumimoji="1" lang="ja-JP" altLang="en-US" sz="1800" kern="1200" smtClean="0">
          <a:solidFill>
            <a:schemeClr val="tx1"/>
          </a:solidFill>
          <a:latin typeface="+mn-ea"/>
          <a:ea typeface="+mn-ea"/>
          <a:cs typeface="Arial"/>
        </a:defRPr>
      </a:lvl2pPr>
      <a:lvl3pPr marL="1090455" indent="-176187" algn="l" defTabSz="457133" rtl="0" eaLnBrk="1" latinLnBrk="0" hangingPunct="1">
        <a:spcBef>
          <a:spcPct val="20000"/>
        </a:spcBef>
        <a:buFont typeface="Arial"/>
        <a:buChar char="•"/>
        <a:defRPr kumimoji="1" lang="ja-JP" altLang="en-US" sz="1600" kern="1200" smtClean="0">
          <a:solidFill>
            <a:schemeClr val="tx1"/>
          </a:solidFill>
          <a:latin typeface="+mn-ea"/>
          <a:ea typeface="+mn-ea"/>
          <a:cs typeface="Arial"/>
        </a:defRPr>
      </a:lvl3pPr>
      <a:lvl4pPr marL="1544415" indent="-173013" algn="l" defTabSz="457133" rtl="0" eaLnBrk="1" latinLnBrk="0" hangingPunct="1">
        <a:spcBef>
          <a:spcPct val="20000"/>
        </a:spcBef>
        <a:buFont typeface="Arial"/>
        <a:buChar char="–"/>
        <a:defRPr kumimoji="1" lang="ja-JP" altLang="en-US" sz="1400" kern="1200" smtClean="0">
          <a:solidFill>
            <a:schemeClr val="tx1"/>
          </a:solidFill>
          <a:latin typeface="+mn-ea"/>
          <a:ea typeface="+mn-ea"/>
          <a:cs typeface="Arial"/>
        </a:defRPr>
      </a:lvl4pPr>
      <a:lvl5pPr marL="1999960" indent="-171425" algn="l" defTabSz="457133" rtl="0" eaLnBrk="1" latinLnBrk="0" hangingPunct="1">
        <a:spcBef>
          <a:spcPct val="20000"/>
        </a:spcBef>
        <a:buFont typeface="Arial"/>
        <a:buChar char="»"/>
        <a:defRPr kumimoji="1" lang="ja-JP" altLang="en-US" sz="1200" kern="1200" smtClean="0">
          <a:solidFill>
            <a:schemeClr val="tx1"/>
          </a:solidFill>
          <a:latin typeface="+mn-ea"/>
          <a:ea typeface="+mn-ea"/>
          <a:cs typeface="Arial"/>
        </a:defRPr>
      </a:lvl5pPr>
      <a:lvl6pPr marL="2514235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0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03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7" indent="-228567" algn="l" defTabSz="457133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3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8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1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5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9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45713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6972301" y="130175"/>
            <a:ext cx="2815328" cy="5397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ja-JP" altLang="en-US" sz="900" dirty="0">
                <a:latin typeface="+mn-ea"/>
              </a:rPr>
              <a:t>情 報 種 別 ： </a:t>
            </a:r>
            <a:r>
              <a:rPr lang="ja-JP" altLang="en-US" sz="900" dirty="0" smtClean="0">
                <a:latin typeface="+mn-ea"/>
              </a:rPr>
              <a:t>秘密（関係者限り）</a:t>
            </a:r>
            <a:endParaRPr lang="ja-JP" altLang="en-US" sz="900" dirty="0">
              <a:latin typeface="+mn-ea"/>
            </a:endParaRPr>
          </a:p>
          <a:p>
            <a:r>
              <a:rPr lang="ja-JP" altLang="en-US" sz="900" dirty="0">
                <a:latin typeface="+mn-ea"/>
              </a:rPr>
              <a:t>会　 社　 名 ： </a:t>
            </a:r>
            <a:r>
              <a:rPr lang="ja-JP" altLang="en-US" sz="900" dirty="0" smtClean="0">
                <a:latin typeface="+mn-ea"/>
              </a:rPr>
              <a:t>（株）</a:t>
            </a:r>
            <a:r>
              <a:rPr lang="en-US" altLang="ja-JP" sz="900" dirty="0" smtClean="0">
                <a:latin typeface="+mn-ea"/>
              </a:rPr>
              <a:t>NTT</a:t>
            </a:r>
            <a:r>
              <a:rPr lang="ja-JP" altLang="en-US" sz="900" dirty="0" smtClean="0">
                <a:latin typeface="+mn-ea"/>
              </a:rPr>
              <a:t>データ・チャイナ・アウトソーシング</a:t>
            </a:r>
            <a:endParaRPr lang="en-US" altLang="ja-JP" sz="900" dirty="0" smtClean="0">
              <a:latin typeface="+mn-ea"/>
            </a:endParaRPr>
          </a:p>
          <a:p>
            <a:r>
              <a:rPr lang="ja-JP" altLang="en-US" sz="900" dirty="0" smtClean="0">
                <a:latin typeface="+mn-ea"/>
              </a:rPr>
              <a:t>情報</a:t>
            </a:r>
            <a:r>
              <a:rPr lang="ja-JP" altLang="en-US" sz="900" dirty="0">
                <a:latin typeface="+mn-ea"/>
              </a:rPr>
              <a:t>所有者 ： </a:t>
            </a:r>
            <a:r>
              <a:rPr lang="ja-JP" altLang="en-US" sz="900" dirty="0" smtClean="0">
                <a:latin typeface="+mn-ea"/>
              </a:rPr>
              <a:t>開発本部</a:t>
            </a:r>
            <a:endParaRPr lang="ja-JP" altLang="en-US" sz="900" dirty="0">
              <a:latin typeface="+mn-ea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366963" y="3492648"/>
            <a:ext cx="7100887" cy="4638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square" lIns="90000" tIns="46800" rIns="90000" bIns="46800">
            <a:spAutoFit/>
          </a:bodyPr>
          <a:lstStyle/>
          <a:p>
            <a:pPr defTabSz="484188"/>
            <a:r>
              <a:rPr lang="ja-JP" altLang="en-US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報告資料</a:t>
            </a:r>
            <a:r>
              <a:rPr lang="en-US" altLang="ja-JP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_FINSUM</a:t>
            </a:r>
            <a:r>
              <a:rPr lang="ja-JP" altLang="en-US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２０１８＆</a:t>
            </a:r>
            <a:r>
              <a:rPr lang="en-US" altLang="ja-JP" sz="24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REGSUM</a:t>
            </a:r>
            <a:endParaRPr lang="en-US" altLang="en-US" sz="2400" dirty="0">
              <a:solidFill>
                <a:schemeClr val="bg1"/>
              </a:solidFill>
              <a:latin typeface="HGP創英角ｺﾞｼｯｸUB 本文"/>
              <a:cs typeface="Arial" charset="0"/>
            </a:endParaRPr>
          </a:p>
        </p:txBody>
      </p:sp>
      <p:sp>
        <p:nvSpPr>
          <p:cNvPr id="5" name="Text Placeholder 2"/>
          <p:cNvSpPr>
            <a:spLocks/>
          </p:cNvSpPr>
          <p:nvPr/>
        </p:nvSpPr>
        <p:spPr bwMode="auto">
          <a:xfrm>
            <a:off x="2366963" y="4540249"/>
            <a:ext cx="69977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024" tIns="42012" rIns="84024" bIns="42012"/>
          <a:lstStyle/>
          <a:p>
            <a:pPr defTabSz="455613">
              <a:buFont typeface="Arial" charset="0"/>
              <a:buNone/>
            </a:pP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株式会社</a:t>
            </a: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NTT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データチャイナアウトソーシング</a:t>
            </a:r>
            <a:endParaRPr lang="en-US" altLang="ja-JP" dirty="0" smtClean="0">
              <a:solidFill>
                <a:schemeClr val="accent2"/>
              </a:solidFill>
              <a:latin typeface="+mn-ea"/>
            </a:endParaRPr>
          </a:p>
          <a:p>
            <a:pPr defTabSz="455613">
              <a:buFont typeface="Arial" charset="0"/>
              <a:buNone/>
            </a:pP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2018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年</a:t>
            </a:r>
            <a:r>
              <a:rPr lang="en-US" altLang="ja-JP" dirty="0" smtClean="0">
                <a:solidFill>
                  <a:schemeClr val="accent2"/>
                </a:solidFill>
                <a:latin typeface="+mn-ea"/>
              </a:rPr>
              <a:t>10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月</a:t>
            </a:r>
            <a:r>
              <a:rPr lang="en-US" altLang="ja-JP" dirty="0">
                <a:solidFill>
                  <a:schemeClr val="accent2"/>
                </a:solidFill>
                <a:latin typeface="+mn-ea"/>
              </a:rPr>
              <a:t>5</a:t>
            </a:r>
            <a:r>
              <a:rPr lang="ja-JP" altLang="en-US" dirty="0" smtClean="0">
                <a:solidFill>
                  <a:schemeClr val="accent2"/>
                </a:solidFill>
                <a:latin typeface="+mn-ea"/>
              </a:rPr>
              <a:t>日</a:t>
            </a:r>
            <a:endParaRPr lang="en-US" altLang="en-US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4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Fintech</a:t>
            </a:r>
            <a:r>
              <a:rPr lang="ja-JP" altLang="en-US" dirty="0"/>
              <a:t>人材が働き続ける組織とは</a:t>
            </a:r>
            <a:r>
              <a:rPr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１．転職はなんでしょう？</a:t>
            </a:r>
            <a:endParaRPr kumimoji="1" lang="en-US" altLang="ja-JP" dirty="0" smtClean="0"/>
          </a:p>
          <a:p>
            <a:r>
              <a:rPr lang="ja-JP" altLang="en-US" dirty="0" smtClean="0"/>
              <a:t>　　⇒　基本的に個人の思いがあり、転職は自由である。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２．リーダーシップとは</a:t>
            </a:r>
            <a:endParaRPr kumimoji="1" lang="en-US" altLang="ja-JP" dirty="0" smtClean="0"/>
          </a:p>
          <a:p>
            <a:r>
              <a:rPr lang="ja-JP" altLang="en-US" dirty="0" smtClean="0"/>
              <a:t>　　⇒　強いリーダーシップが必要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３．技術＆知識はどう蓄積できるでしょうか？</a:t>
            </a:r>
            <a:endParaRPr kumimoji="1" lang="en-US" altLang="ja-JP" dirty="0" smtClean="0"/>
          </a:p>
          <a:p>
            <a:r>
              <a:rPr lang="ja-JP" altLang="en-US" dirty="0" smtClean="0"/>
              <a:t>　　⇒　勉強する意欲がつよい人は</a:t>
            </a:r>
            <a:endParaRPr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４．組織の在り方について</a:t>
            </a:r>
            <a:endParaRPr kumimoji="1" lang="en-US" altLang="ja-JP" dirty="0" smtClean="0"/>
          </a:p>
          <a:p>
            <a:r>
              <a:rPr lang="ja-JP" altLang="en-US" dirty="0" smtClean="0"/>
              <a:t>　　⇒　フラット、個性尊重、自由に意見を述べる、コミュニケーションよく取れる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５</a:t>
            </a:r>
            <a:r>
              <a:rPr kumimoji="1" lang="ja-JP" altLang="en-US" dirty="0" smtClean="0"/>
              <a:t>．今後の展望について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⇒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709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</a:t>
            </a:r>
            <a:r>
              <a:rPr lang="en-US" altLang="ja-JP" dirty="0" smtClean="0"/>
              <a:t>1 </a:t>
            </a:r>
            <a:r>
              <a:rPr lang="ja-JP" altLang="en-US" dirty="0" smtClean="0"/>
              <a:t>初日（易）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40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21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04862"/>
            <a:ext cx="9791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385887"/>
            <a:ext cx="9782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745138"/>
            <a:ext cx="9643547" cy="53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/>
              <a:t>１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2" y="757374"/>
            <a:ext cx="9322272" cy="58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２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44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３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619"/>
            <a:ext cx="9906000" cy="44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３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95400"/>
            <a:ext cx="9696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２．内容紹介＆感想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２．１　初日（易）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２．２　二日（ホウ）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２．３　三日（許）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２．４　四日（王）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3637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４</a:t>
            </a:r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034"/>
            <a:ext cx="9906000" cy="20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5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19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000"/>
            <a:ext cx="9906000" cy="43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23975"/>
            <a:ext cx="89058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42876"/>
            <a:ext cx="7422113" cy="4449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400" dirty="0"/>
              <a:t>PROGRAM</a:t>
            </a:r>
            <a:r>
              <a:rPr lang="en-US" altLang="ja-JP" sz="2400" dirty="0" smtClean="0"/>
              <a:t>. 6</a:t>
            </a:r>
            <a:endParaRPr lang="ja-JP" altLang="en-US" sz="2400" dirty="0" smtClean="0"/>
          </a:p>
        </p:txBody>
      </p:sp>
      <p:sp>
        <p:nvSpPr>
          <p:cNvPr id="95" name="Rectangle 8"/>
          <p:cNvSpPr>
            <a:spLocks noChangeArrowheads="1"/>
          </p:cNvSpPr>
          <p:nvPr/>
        </p:nvSpPr>
        <p:spPr bwMode="auto">
          <a:xfrm>
            <a:off x="315538" y="689000"/>
            <a:ext cx="9268732" cy="594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72000" rIns="108000" bIns="72000"/>
          <a:lstStyle/>
          <a:p>
            <a:pPr>
              <a:defRPr/>
            </a:pPr>
            <a:endParaRPr lang="en-US" altLang="ja-JP" sz="1600" dirty="0" smtClean="0"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882355"/>
            <a:ext cx="97726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545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１．イベント概要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日本経済新聞社と金融庁共同で開催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2018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25</a:t>
            </a:r>
            <a:r>
              <a:rPr kumimoji="1" lang="ja-JP" altLang="en-US" dirty="0" smtClean="0"/>
              <a:t>日～</a:t>
            </a:r>
            <a:r>
              <a:rPr kumimoji="1" lang="en-US" altLang="ja-JP" dirty="0" smtClean="0"/>
              <a:t>28</a:t>
            </a:r>
            <a:r>
              <a:rPr kumimoji="1" lang="ja-JP" altLang="en-US" dirty="0" smtClean="0"/>
              <a:t>日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フィンテックとレグテックをテーマにしたグローバルなスタートアップイベント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期間中は、日経新聞社により、メイン会場の丸ビルのほか、近隣の６会場を使用し、シンポジウム、ワークショップ、ピッチラン、サンドボックスアイデアソン、展示など多彩なコンテンツによって、フィンテックが実現するキャッシュレス社会や資産形成、規制対応など幅広いテーマで議論を深めるとともに、アイデアを競い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568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２．内容紹介＆感想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531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２．</a:t>
            </a:r>
            <a:r>
              <a:rPr lang="en-US" altLang="ja-JP" dirty="0" smtClean="0"/>
              <a:t>1 </a:t>
            </a:r>
            <a:r>
              <a:rPr lang="ja-JP" altLang="en-US" dirty="0" smtClean="0"/>
              <a:t>初日（易）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84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２．１．１　</a:t>
            </a:r>
            <a:r>
              <a:rPr lang="ja-JP" altLang="en-US" dirty="0"/>
              <a:t>中国フィンテックの現在と</a:t>
            </a:r>
            <a:r>
              <a:rPr lang="ja-JP" altLang="en-US" dirty="0" smtClean="0"/>
              <a:t>未来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dirty="0" smtClean="0"/>
              <a:t>なぜ中国でイノベーションが爆発的に生まれているのか？</a:t>
            </a:r>
            <a:endParaRPr lang="en-US" altLang="ja-JP" dirty="0" smtClean="0"/>
          </a:p>
          <a:p>
            <a:r>
              <a:rPr lang="ja-JP" altLang="en-US" dirty="0"/>
              <a:t>モバイル 決済 が イノベーション の 起点</a:t>
            </a:r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026" name="Picture 2" descr="https://www.tabigoku.cn/tabigokuweb/img/Pa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46" y="2159416"/>
            <a:ext cx="6667500" cy="361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1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２．１．２　</a:t>
            </a:r>
            <a:r>
              <a:rPr lang="en-US" altLang="zh-CN" dirty="0"/>
              <a:t>XXXX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lang="ja-JP" altLang="en-US" dirty="0"/>
              <a:t>新 サービス → データ 蓄積 → 資金 流入 → 新 サービス → データ 蓄積</a:t>
            </a:r>
          </a:p>
          <a:p>
            <a:r>
              <a:rPr lang="ja-JP" altLang="en-US" dirty="0"/>
              <a:t>３ Ｇ の 普及 と 格安 スマホ の 出現 が 起爆剤</a:t>
            </a:r>
          </a:p>
          <a:p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4" y="2270670"/>
            <a:ext cx="3613706" cy="422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32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プラットフォーマー の 土壌 から 生まれ た シェアリング </a:t>
            </a:r>
            <a:r>
              <a:rPr lang="ja-JP" altLang="en-US" dirty="0" smtClean="0"/>
              <a:t>サービス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6234" y="1160005"/>
            <a:ext cx="8246814" cy="4867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541168"/>
      </p:ext>
    </p:extLst>
  </p:cSld>
  <p:clrMapOvr>
    <a:masterClrMapping/>
  </p:clrMapOvr>
</p:sld>
</file>

<file path=ppt/theme/theme1.xml><?xml version="1.0" encoding="utf-8"?>
<a:theme xmlns:a="http://schemas.openxmlformats.org/drawingml/2006/main" name="ひな形">
  <a:themeElements>
    <a:clrScheme name="NTTDATA2012">
      <a:dk1>
        <a:srgbClr val="000000"/>
      </a:dk1>
      <a:lt1>
        <a:srgbClr val="FFFFFF"/>
      </a:lt1>
      <a:dk2>
        <a:srgbClr val="333333"/>
      </a:dk2>
      <a:lt2>
        <a:srgbClr val="E1E7F3"/>
      </a:lt2>
      <a:accent1>
        <a:srgbClr val="C2CEE6"/>
      </a:accent1>
      <a:accent2>
        <a:srgbClr val="6785C1"/>
      </a:accent2>
      <a:accent3>
        <a:srgbClr val="0F1C50"/>
      </a:accent3>
      <a:accent4>
        <a:srgbClr val="0080B1"/>
      </a:accent4>
      <a:accent5>
        <a:srgbClr val="E6B600"/>
      </a:accent5>
      <a:accent6>
        <a:srgbClr val="BC4328"/>
      </a:accent6>
      <a:hlink>
        <a:srgbClr val="0000FF"/>
      </a:hlink>
      <a:folHlink>
        <a:srgbClr val="800080"/>
      </a:folHlink>
    </a:clrScheme>
    <a:fontScheme name="NTTDATA 日本語版（創英角）">
      <a:majorFont>
        <a:latin typeface="HGP創英角ｺﾞｼｯｸUB"/>
        <a:ea typeface="HGP創英角ｺﾞｼｯｸUB"/>
        <a:cs typeface=""/>
      </a:majorFont>
      <a:minorFont>
        <a:latin typeface="HGP創英角ｺﾞｼｯｸUB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2"/>
          </a:solidFill>
        </a:ln>
        <a:effectLst/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ひな形</Template>
  <TotalTime>5023</TotalTime>
  <Words>274</Words>
  <Application>Microsoft Office PowerPoint</Application>
  <PresentationFormat>A4 210 x 297 mm</PresentationFormat>
  <Paragraphs>70</Paragraphs>
  <Slides>25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HGP創英角ｺﾞｼｯｸUB</vt:lpstr>
      <vt:lpstr>HGP創英角ｺﾞｼｯｸUB 本文</vt:lpstr>
      <vt:lpstr>ＭＳ Ｐゴシック</vt:lpstr>
      <vt:lpstr>Arial</vt:lpstr>
      <vt:lpstr>Calibri</vt:lpstr>
      <vt:lpstr>Wingdings</vt:lpstr>
      <vt:lpstr>ひな形</vt:lpstr>
      <vt:lpstr>PowerPoint プレゼンテーション</vt:lpstr>
      <vt:lpstr>目次</vt:lpstr>
      <vt:lpstr>１．イベント概要</vt:lpstr>
      <vt:lpstr>１．イベント概要</vt:lpstr>
      <vt:lpstr>２．内容紹介＆感想</vt:lpstr>
      <vt:lpstr>２．1 初日（易）</vt:lpstr>
      <vt:lpstr>２．１．１　中国フィンテックの現在と未来</vt:lpstr>
      <vt:lpstr>２．１．２　XXXX</vt:lpstr>
      <vt:lpstr>プラットフォーマー の 土壌 から 生まれ た シェアリング サービス</vt:lpstr>
      <vt:lpstr>Fintech人材が働き続ける組織とは？</vt:lpstr>
      <vt:lpstr>２．1 初日（易）</vt:lpstr>
      <vt:lpstr>PROGRAM. １</vt:lpstr>
      <vt:lpstr>PROGRAM. １</vt:lpstr>
      <vt:lpstr>PROGRAM. １</vt:lpstr>
      <vt:lpstr>PROGRAM. １</vt:lpstr>
      <vt:lpstr>PROGRAM. １</vt:lpstr>
      <vt:lpstr>PROGRAM. ２</vt:lpstr>
      <vt:lpstr>PROGRAM. ３</vt:lpstr>
      <vt:lpstr>PROGRAM. ３</vt:lpstr>
      <vt:lpstr>PROGRAM. ４</vt:lpstr>
      <vt:lpstr>PROGRAM. 5</vt:lpstr>
      <vt:lpstr>PROGRAM. 6</vt:lpstr>
      <vt:lpstr>PROGRAM. 6</vt:lpstr>
      <vt:lpstr>PROGRAM. 6</vt:lpstr>
      <vt:lpstr>PowerPoint プレゼンテーション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タイトルを１～２行で入力 （長文の場合はフォントサイズを縮小）</dc:title>
  <dc:creator>黄　新</dc:creator>
  <cp:lastModifiedBy>WANG HONGCHUN</cp:lastModifiedBy>
  <cp:revision>558</cp:revision>
  <cp:lastPrinted>2011-11-22T23:58:23Z</cp:lastPrinted>
  <dcterms:created xsi:type="dcterms:W3CDTF">2013-09-11T05:27:19Z</dcterms:created>
  <dcterms:modified xsi:type="dcterms:W3CDTF">2018-10-17T15:06:00Z</dcterms:modified>
</cp:coreProperties>
</file>